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40" r:id="rId2"/>
  </p:sldIdLst>
  <p:sldSz cx="6858000" cy="9906000" type="A4"/>
  <p:notesSz cx="6797675" cy="9928225"/>
  <p:embeddedFontLst>
    <p:embeddedFont>
      <p:font typeface="Golos Text" panose="020B0604020202020204" charset="0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80BF9"/>
    <a:srgbClr val="2778BB"/>
    <a:srgbClr val="FFFFFF"/>
    <a:srgbClr val="CD3535"/>
    <a:srgbClr val="F1450F"/>
    <a:srgbClr val="24ABC2"/>
    <a:srgbClr val="36C3DA"/>
    <a:srgbClr val="25C6FF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 varScale="1">
        <p:scale>
          <a:sx n="79" d="100"/>
          <a:sy n="79" d="100"/>
        </p:scale>
        <p:origin x="3246" y="90"/>
      </p:cViewPr>
      <p:guideLst>
        <p:guide orient="horz" pos="2268"/>
        <p:guide pos="2241"/>
        <p:guide orient="horz" pos="1580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8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60" cy="49813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6" y="3"/>
            <a:ext cx="2945660" cy="49813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30093"/>
            <a:ext cx="2945660" cy="498134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6" y="9430093"/>
            <a:ext cx="2945660" cy="498134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7" rIns="91415" bIns="457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vert="horz" lIns="91415" tIns="45707" rIns="91415" bIns="457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4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4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vksnp4.nalog.ru/conference/ispolnenie-svodnogo-nalogovogo-uvedomleniya-cny2?token=5eec4b43-71d0-493c-83a8-78859abdd6d3" TargetMode="External"/><Relationship Id="rId7" Type="http://schemas.openxmlformats.org/officeDocument/2006/relationships/hyperlink" Target="https://vksnp4.nalog.ru/conference/ispolnenie-svodnogo-nalogovogo-uvedomleniya-sny?token=1ea5b27a-4746-4c87-b62e-840c524b1d4c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hyperlink" Target="https://vksnp4.nalog.ru/conference/zapolnenie-rekvizitov-v-platezhnom-poruchenii1?token=9645546c-e92e-4314-95fc-395636a207b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="" xmlns:a16="http://schemas.microsoft.com/office/drawing/2014/main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694639" y="936395"/>
            <a:ext cx="5029386" cy="8309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endParaRPr lang="en-US" sz="1800" dirty="0" smtClean="0">
              <a:solidFill>
                <a:schemeClr val="tx1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pPr>
              <a:spcAft>
                <a:spcPts val="0"/>
              </a:spcAft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ИФНС России № 19 по г. Москве проводит онлайн-вебинары для налогоплательщиков</a:t>
            </a:r>
            <a:endParaRPr lang="ru-RU" sz="1800" dirty="0">
              <a:solidFill>
                <a:schemeClr val="tx1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65" y="8543916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18C7F50-A01A-528F-A51D-97F217B4CAC8}"/>
              </a:ext>
            </a:extLst>
          </p:cNvPr>
          <p:cNvSpPr txBox="1"/>
          <p:nvPr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803C9B-417A-A22A-DFB7-5DCDEFEFA1C7}"/>
              </a:ext>
            </a:extLst>
          </p:cNvPr>
          <p:cNvSpPr txBox="1"/>
          <p:nvPr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C1376C9-914B-A8C0-9DB7-FCADAACBF5D1}"/>
              </a:ext>
            </a:extLst>
          </p:cNvPr>
          <p:cNvSpPr txBox="1"/>
          <p:nvPr/>
        </p:nvSpPr>
        <p:spPr>
          <a:xfrm>
            <a:off x="513973" y="1569277"/>
            <a:ext cx="6073131" cy="8925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/>
            <a:endParaRPr lang="ru-RU" sz="1400" dirty="0">
              <a:latin typeface="Golos Text" panose="020B0604020202020204" charset="0"/>
              <a:ea typeface="Golos Text" panose="020B0604020202020204" charset="0"/>
            </a:endParaRPr>
          </a:p>
          <a:p>
            <a:pPr algn="just"/>
            <a:endParaRPr lang="ru-RU" sz="1400" dirty="0">
              <a:latin typeface="Golos Text" panose="020B0604020202020204" charset="0"/>
              <a:ea typeface="Golos Text" panose="020B0604020202020204" charset="0"/>
            </a:endParaRPr>
          </a:p>
          <a:p>
            <a:pPr algn="just" defTabSz="1760969">
              <a:defRPr/>
            </a:pPr>
            <a:endParaRPr lang="ru-RU" sz="1400" dirty="0" smtClean="0">
              <a:solidFill>
                <a:schemeClr val="tx1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endParaRPr lang="ru-RU" sz="1600" dirty="0" smtClean="0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E65874E-81DE-4BCD-B92C-D8A25F615851}"/>
              </a:ext>
            </a:extLst>
          </p:cNvPr>
          <p:cNvSpPr txBox="1"/>
          <p:nvPr/>
        </p:nvSpPr>
        <p:spPr>
          <a:xfrm>
            <a:off x="18669" y="7615506"/>
            <a:ext cx="6858000" cy="636080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2000" b="1" dirty="0">
              <a:solidFill>
                <a:schemeClr val="tx1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750A3A8-C3E9-42A8-A60C-787A1745C91F}"/>
              </a:ext>
            </a:extLst>
          </p:cNvPr>
          <p:cNvSpPr txBox="1"/>
          <p:nvPr/>
        </p:nvSpPr>
        <p:spPr>
          <a:xfrm>
            <a:off x="4805536" y="7222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078898"/>
              </p:ext>
            </p:extLst>
          </p:nvPr>
        </p:nvGraphicFramePr>
        <p:xfrm>
          <a:off x="522514" y="2059722"/>
          <a:ext cx="6115791" cy="5613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74"/>
                <a:gridCol w="1512168"/>
                <a:gridCol w="2160240"/>
                <a:gridCol w="1445109"/>
              </a:tblGrid>
              <a:tr h="124969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Дата и время </a:t>
                      </a:r>
                      <a:r>
                        <a:rPr lang="ru-RU" sz="1200" b="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проведе</a:t>
                      </a:r>
                      <a:r>
                        <a:rPr lang="en-US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200" b="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ния</a:t>
                      </a:r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 </a:t>
                      </a:r>
                      <a:r>
                        <a:rPr lang="ru-RU" sz="1200" b="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вебинара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Тема</a:t>
                      </a:r>
                      <a:endParaRPr lang="ru-RU" sz="1200" b="0" kern="120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Ссылка на платформу, предназначенную для участия в </a:t>
                      </a:r>
                      <a:r>
                        <a:rPr lang="ru-RU" sz="12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вебинаре</a:t>
                      </a:r>
                      <a:endParaRPr lang="ru-RU" sz="1200" b="0" kern="120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QR</a:t>
                      </a:r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-код на платформу, предназначенную для участия в </a:t>
                      </a:r>
                      <a:r>
                        <a:rPr lang="ru-RU" sz="1200" b="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вебинаре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07582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14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.</a:t>
                      </a:r>
                      <a:r>
                        <a:rPr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1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0.2026                    1</a:t>
                      </a:r>
                      <a:r>
                        <a:rPr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5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.00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 smtClean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  <a:p>
                      <a:pPr marL="0" marR="0" lvl="0" indent="0" algn="ctr" defTabSz="17609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Исполнение сводного налогового уведомления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физическими лицами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в</a:t>
                      </a:r>
                      <a:r>
                        <a:rPr lang="ru-RU" sz="1200" b="0" kern="1200" baseline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 </a:t>
                      </a:r>
                      <a:r>
                        <a:rPr lang="ru-RU" sz="1200" b="0" kern="1200" baseline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2026 году</a:t>
                      </a:r>
                      <a:endParaRPr lang="ru-RU" sz="1200" b="0" kern="1200" dirty="0" smtClean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  <a:p>
                      <a:pPr algn="ctr"/>
                      <a:endParaRPr lang="ru-RU" sz="1200" kern="12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https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://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vksnp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4.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nalog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.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ru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/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conference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/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ispolnenie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svodnogo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nalogovogo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uvedomleniya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sny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?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token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=1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ea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5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b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27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a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-4746-4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c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87-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b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62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e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-840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c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524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b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1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d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4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7"/>
                        </a:rPr>
                        <a:t>c</a:t>
                      </a:r>
                      <a:endParaRPr lang="ru-RU" sz="1100" b="0" kern="120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87241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1</a:t>
                      </a:r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3.11.2026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11.00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7609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Исполнение сводного налогового уведомления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физическими лицами </a:t>
                      </a: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в</a:t>
                      </a:r>
                      <a:r>
                        <a:rPr lang="ru-RU" sz="1200" b="0" kern="1200" baseline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 </a:t>
                      </a:r>
                      <a:r>
                        <a:rPr lang="ru-RU" sz="1200" b="0" kern="1200" baseline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2026 году</a:t>
                      </a:r>
                      <a:endParaRPr lang="ru-RU" sz="1200" b="0" kern="1200" dirty="0" smtClean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76096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https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://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vksnp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4.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nalog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.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ru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/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conference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/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ispolnenie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svodnogo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nalogovogo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uvedomleniya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-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cny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2?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token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=5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eec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4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b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43-71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d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0-493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c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-83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a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8-78859</a:t>
                      </a:r>
                      <a:r>
                        <a:rPr lang="en-US" sz="1100" b="0" kern="1200" dirty="0" err="1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abdd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6</a:t>
                      </a:r>
                      <a:r>
                        <a:rPr lang="en-US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d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Calibri" panose="020F0502020204030204" pitchFamily="34" charset="0"/>
                          <a:hlinkClick r:id="rId8"/>
                        </a:rPr>
                        <a:t>3</a:t>
                      </a:r>
                      <a:endParaRPr lang="ru-RU" sz="1100" b="0" kern="1200" dirty="0" smtClean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3927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14.12.2026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</a:rPr>
                        <a:t>12.00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760969" rtl="0" eaLnBrk="1" latinLnBrk="0" hangingPunct="1"/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</a:rPr>
                        <a:t>Заполнение реквизитов в платежном поручении</a:t>
                      </a:r>
                      <a:endParaRPr lang="ru-RU" sz="1200" b="0" kern="120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76096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latin typeface="Golos Text" panose="020B0604020202020204" charset="0"/>
                          <a:ea typeface="Golos Text" panose="020B0604020202020204" charset="0"/>
                          <a:cs typeface="+mn-cs"/>
                          <a:hlinkClick r:id="rId9"/>
                        </a:rPr>
                        <a:t>https://vksnp4.nalog.ru/conference/zapolnenie-rekvizitov-v-platezhnom-poruchenii1?token=9645546c-e92e-4314-95fc-395636a207bb</a:t>
                      </a:r>
                      <a:endParaRPr lang="ru-RU" sz="1100" b="0" kern="1200" dirty="0" smtClean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  <a:cs typeface="+mn-cs"/>
                      </a:endParaRP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000000"/>
                        </a:solidFill>
                        <a:latin typeface="Golos Text" panose="020B0604020202020204" charset="0"/>
                        <a:ea typeface="Golos Text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8" name="Рисунок 17"/>
          <p:cNvPicPr/>
          <p:nvPr/>
        </p:nvPicPr>
        <p:blipFill rotWithShape="1">
          <a:blip r:embed="rId10"/>
          <a:srcRect l="5722" t="5473" r="7593" b="4628"/>
          <a:stretch/>
        </p:blipFill>
        <p:spPr>
          <a:xfrm>
            <a:off x="5357506" y="3562495"/>
            <a:ext cx="1113640" cy="1182336"/>
          </a:xfrm>
          <a:prstGeom prst="rect">
            <a:avLst/>
          </a:prstGeom>
        </p:spPr>
      </p:pic>
      <p:pic>
        <p:nvPicPr>
          <p:cNvPr id="19" name="Рисунок 18"/>
          <p:cNvPicPr/>
          <p:nvPr/>
        </p:nvPicPr>
        <p:blipFill rotWithShape="1">
          <a:blip r:embed="rId11"/>
          <a:srcRect l="6024" t="3946" r="5656" b="6723"/>
          <a:stretch/>
        </p:blipFill>
        <p:spPr>
          <a:xfrm>
            <a:off x="5357506" y="5235276"/>
            <a:ext cx="1113640" cy="1065786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 rotWithShape="1">
          <a:blip r:embed="rId12"/>
          <a:srcRect l="6024" t="9617" r="5656" b="4249"/>
          <a:stretch/>
        </p:blipFill>
        <p:spPr>
          <a:xfrm>
            <a:off x="5357506" y="6518457"/>
            <a:ext cx="1113640" cy="103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300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166142</TotalTime>
  <Words>164</Words>
  <Application>Microsoft Office PowerPoint</Application>
  <PresentationFormat>Лист A4 (210x297 мм)</PresentationFormat>
  <Paragraphs>25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Golos Text</vt:lpstr>
      <vt:lpstr>Calibri</vt:lpstr>
      <vt:lpstr>Times New Roman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Богачева Карина Валерьевна</cp:lastModifiedBy>
  <cp:revision>1977</cp:revision>
  <cp:lastPrinted>2025-12-23T09:06:21Z</cp:lastPrinted>
  <dcterms:created xsi:type="dcterms:W3CDTF">2014-10-08T23:03:32Z</dcterms:created>
  <dcterms:modified xsi:type="dcterms:W3CDTF">2026-10-02T12:31:13Z</dcterms:modified>
</cp:coreProperties>
</file>